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6C9D45-2F4B-4FB3-9221-FCADD60CA246}" v="1" dt="2025-04-09T02:55:56.0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00973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21660" y="914401"/>
            <a:ext cx="7771018" cy="1905714"/>
          </a:xfrm>
          <a:prstGeom prst="rect">
            <a:avLst/>
          </a:prstGeom>
          <a:noFill/>
          <a:ln/>
        </p:spPr>
        <p:txBody>
          <a:bodyPr wrap="square" lIns="0" tIns="0" rIns="0" bIns="0" rtlCol="0" anchor="t"/>
          <a:lstStyle/>
          <a:p>
            <a:pPr marL="0" indent="0" algn="l">
              <a:lnSpc>
                <a:spcPts val="5500"/>
              </a:lnSpc>
              <a:buNone/>
            </a:pPr>
            <a:endParaRPr lang="en-US" sz="4400" kern="0" spc="-89" dirty="0">
              <a:solidFill>
                <a:srgbClr val="000000"/>
              </a:solidFill>
              <a:latin typeface="Source Serif Pro Semi Bold" pitchFamily="34" charset="0"/>
              <a:ea typeface="Source Serif Pro Semi Bold" pitchFamily="34" charset="-122"/>
              <a:cs typeface="Source Serif Pro Semi Bold" pitchFamily="34" charset="-120"/>
            </a:endParaRPr>
          </a:p>
          <a:p>
            <a:pPr marL="0" indent="0" algn="l">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ARTNEST- Connecting Crafters &amp; Customers</a:t>
            </a:r>
            <a:endParaRPr lang="en-US" sz="4400" dirty="0"/>
          </a:p>
        </p:txBody>
      </p:sp>
      <p:sp>
        <p:nvSpPr>
          <p:cNvPr id="4" name="Text 1"/>
          <p:cNvSpPr/>
          <p:nvPr/>
        </p:nvSpPr>
        <p:spPr>
          <a:xfrm>
            <a:off x="6324124" y="3179088"/>
            <a:ext cx="7468553"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a:t>
            </a:r>
            <a:endParaRPr lang="en-US" sz="1850" dirty="0"/>
          </a:p>
        </p:txBody>
      </p:sp>
      <p:sp>
        <p:nvSpPr>
          <p:cNvPr id="5" name="Text 2"/>
          <p:cNvSpPr/>
          <p:nvPr/>
        </p:nvSpPr>
        <p:spPr>
          <a:xfrm>
            <a:off x="6324124" y="3831312"/>
            <a:ext cx="7468553" cy="2298144"/>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This presentation will showcase  </a:t>
            </a:r>
            <a:r>
              <a:rPr lang="en-US" sz="1850" kern="0" spc="-38" dirty="0" err="1">
                <a:solidFill>
                  <a:srgbClr val="272525"/>
                </a:solidFill>
                <a:latin typeface="Source Sans Pro" pitchFamily="34" charset="0"/>
                <a:ea typeface="Source Sans Pro" pitchFamily="34" charset="-122"/>
                <a:cs typeface="Source Sans Pro" pitchFamily="34" charset="-120"/>
              </a:rPr>
              <a:t>Artnest</a:t>
            </a:r>
            <a:r>
              <a:rPr lang="en-US" sz="1850" kern="0" spc="-38" dirty="0">
                <a:solidFill>
                  <a:srgbClr val="272525"/>
                </a:solidFill>
                <a:latin typeface="Source Sans Pro" pitchFamily="34" charset="0"/>
                <a:ea typeface="Source Sans Pro" pitchFamily="34" charset="-122"/>
                <a:cs typeface="Source Sans Pro" pitchFamily="34" charset="-120"/>
              </a:rPr>
              <a:t>, an innovative platform designed to bridge the gap between talented crafters and discerning customers. We address the challenges of the fragmented handmade market by offering a dedicated space for unique, high-quality goods. Join us to discover how [Your App Name] is revolutionizing the way handmade products are bought and sold.</a:t>
            </a:r>
            <a:endParaRPr lang="en-US" sz="1850" dirty="0"/>
          </a:p>
        </p:txBody>
      </p:sp>
      <p:sp>
        <p:nvSpPr>
          <p:cNvPr id="6" name="Shape 3"/>
          <p:cNvSpPr/>
          <p:nvPr/>
        </p:nvSpPr>
        <p:spPr>
          <a:xfrm>
            <a:off x="6324124" y="6416516"/>
            <a:ext cx="382905" cy="382905"/>
          </a:xfrm>
          <a:prstGeom prst="roundRect">
            <a:avLst>
              <a:gd name="adj" fmla="val 23878209"/>
            </a:avLst>
          </a:prstGeom>
          <a:noFill/>
          <a:ln w="7620">
            <a:solidFill>
              <a:srgbClr val="FFFFFF"/>
            </a:solidFill>
            <a:prstDash val="solid"/>
          </a:ln>
        </p:spPr>
      </p:sp>
      <p:pic>
        <p:nvPicPr>
          <p:cNvPr id="10" name="Picture 9">
            <a:extLst>
              <a:ext uri="{FF2B5EF4-FFF2-40B4-BE49-F238E27FC236}">
                <a16:creationId xmlns:a16="http://schemas.microsoft.com/office/drawing/2014/main" id="{E0787C6D-DED6-4C6F-7E2A-AD14E67FC9DC}"/>
              </a:ext>
            </a:extLst>
          </p:cNvPr>
          <p:cNvPicPr>
            <a:picLocks noChangeAspect="1"/>
          </p:cNvPicPr>
          <p:nvPr/>
        </p:nvPicPr>
        <p:blipFill>
          <a:blip r:embed="rId4"/>
          <a:stretch>
            <a:fillRect/>
          </a:stretch>
        </p:blipFill>
        <p:spPr>
          <a:xfrm flipH="1" flipV="1">
            <a:off x="12857356" y="7354486"/>
            <a:ext cx="1773043" cy="87511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91376" y="602167"/>
            <a:ext cx="11263214" cy="1416204"/>
          </a:xfrm>
          <a:prstGeom prst="rect">
            <a:avLst/>
          </a:prstGeom>
          <a:noFill/>
          <a:ln/>
        </p:spPr>
        <p:txBody>
          <a:bodyPr wrap="none" lIns="0" tIns="0" rIns="0" bIns="0" rtlCol="0" anchor="t"/>
          <a:lstStyle/>
          <a:p>
            <a:pPr marL="0" indent="0" algn="l">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The Problem: Fragmented Handmade Market</a:t>
            </a:r>
            <a:endParaRPr lang="en-US" sz="4400" dirty="0"/>
          </a:p>
        </p:txBody>
      </p:sp>
      <p:sp>
        <p:nvSpPr>
          <p:cNvPr id="3" name="Text 1"/>
          <p:cNvSpPr/>
          <p:nvPr/>
        </p:nvSpPr>
        <p:spPr>
          <a:xfrm>
            <a:off x="804270" y="1694985"/>
            <a:ext cx="13101300" cy="3612042"/>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a:t>
            </a:r>
            <a:r>
              <a:rPr lang="en-US" sz="2000" b="1" kern="0" spc="-38" dirty="0">
                <a:solidFill>
                  <a:schemeClr val="bg2">
                    <a:lumMod val="10000"/>
                  </a:schemeClr>
                </a:solidFill>
                <a:latin typeface="Source Sans Pro" pitchFamily="34" charset="0"/>
                <a:ea typeface="Source Sans Pro" pitchFamily="34" charset="-122"/>
                <a:cs typeface="Source Sans Pro" pitchFamily="34" charset="-120"/>
              </a:rPr>
              <a:t>Pain Points for Crafters: </a:t>
            </a:r>
          </a:p>
          <a:p>
            <a:pPr marL="0" indent="0" algn="l">
              <a:lnSpc>
                <a:spcPts val="3000"/>
              </a:lnSpc>
              <a:buNone/>
            </a:pPr>
            <a:r>
              <a:rPr lang="en-US" sz="1850" kern="0" spc="-38" dirty="0">
                <a:solidFill>
                  <a:schemeClr val="bg2">
                    <a:lumMod val="10000"/>
                  </a:schemeClr>
                </a:solidFill>
                <a:latin typeface="Source Sans Pro" pitchFamily="34" charset="0"/>
                <a:ea typeface="Source Sans Pro" pitchFamily="34" charset="-122"/>
                <a:cs typeface="Source Sans Pro" pitchFamily="34" charset="-120"/>
              </a:rPr>
              <a:t> Difficulty reaching a wider audience </a:t>
            </a:r>
          </a:p>
          <a:p>
            <a:pPr marL="342900" indent="-342900" algn="l">
              <a:lnSpc>
                <a:spcPts val="3000"/>
              </a:lnSpc>
              <a:buFont typeface="Arial" panose="020B0604020202020204" pitchFamily="34" charset="0"/>
              <a:buChar char="•"/>
            </a:pPr>
            <a:r>
              <a:rPr lang="en-US" sz="1850" kern="0" spc="-38" dirty="0">
                <a:solidFill>
                  <a:schemeClr val="bg2">
                    <a:lumMod val="10000"/>
                  </a:schemeClr>
                </a:solidFill>
                <a:latin typeface="Source Sans Pro" pitchFamily="34" charset="0"/>
                <a:ea typeface="Source Sans Pro" pitchFamily="34" charset="-122"/>
                <a:cs typeface="Source Sans Pro" pitchFamily="34" charset="-120"/>
              </a:rPr>
              <a:t>High marketplace fees </a:t>
            </a:r>
          </a:p>
          <a:p>
            <a:pPr marL="342900" indent="-342900" algn="l">
              <a:lnSpc>
                <a:spcPts val="3000"/>
              </a:lnSpc>
              <a:buFont typeface="Arial" panose="020B0604020202020204" pitchFamily="34" charset="0"/>
              <a:buChar char="•"/>
            </a:pPr>
            <a:r>
              <a:rPr lang="en-US" sz="1850" kern="0" spc="-38" dirty="0">
                <a:solidFill>
                  <a:schemeClr val="bg2">
                    <a:lumMod val="10000"/>
                  </a:schemeClr>
                </a:solidFill>
                <a:latin typeface="Source Sans Pro" pitchFamily="34" charset="0"/>
                <a:ea typeface="Source Sans Pro" pitchFamily="34" charset="-122"/>
                <a:cs typeface="Source Sans Pro" pitchFamily="34" charset="-120"/>
              </a:rPr>
              <a:t> Lack of branding control</a:t>
            </a:r>
          </a:p>
          <a:p>
            <a:pPr marL="342900" indent="-342900" algn="l">
              <a:lnSpc>
                <a:spcPts val="3000"/>
              </a:lnSpc>
              <a:buFont typeface="Arial" panose="020B0604020202020204" pitchFamily="34" charset="0"/>
              <a:buChar char="•"/>
            </a:pPr>
            <a:r>
              <a:rPr lang="en-US" sz="1850" kern="0" spc="-38" dirty="0">
                <a:solidFill>
                  <a:schemeClr val="bg2">
                    <a:lumMod val="10000"/>
                  </a:schemeClr>
                </a:solidFill>
                <a:latin typeface="Source Sans Pro" pitchFamily="34" charset="0"/>
                <a:ea typeface="Source Sans Pro" pitchFamily="34" charset="-122"/>
                <a:cs typeface="Source Sans Pro" pitchFamily="34" charset="-120"/>
              </a:rPr>
              <a:t> Complex logistics </a:t>
            </a:r>
          </a:p>
          <a:p>
            <a:pPr marL="342900" indent="-342900" algn="l">
              <a:lnSpc>
                <a:spcPts val="3000"/>
              </a:lnSpc>
              <a:buFont typeface="Arial" panose="020B0604020202020204" pitchFamily="34" charset="0"/>
              <a:buChar char="•"/>
            </a:pPr>
            <a:endParaRPr lang="en-US" sz="1850" kern="0" spc="-38" dirty="0">
              <a:solidFill>
                <a:schemeClr val="bg2">
                  <a:lumMod val="10000"/>
                </a:schemeClr>
              </a:solidFill>
              <a:latin typeface="Source Sans Pro" pitchFamily="34" charset="0"/>
              <a:ea typeface="Source Sans Pro" pitchFamily="34" charset="-122"/>
              <a:cs typeface="Source Sans Pro" pitchFamily="34" charset="-120"/>
            </a:endParaRPr>
          </a:p>
          <a:p>
            <a:pPr algn="l">
              <a:lnSpc>
                <a:spcPts val="3000"/>
              </a:lnSpc>
            </a:pPr>
            <a:r>
              <a:rPr lang="en-US" sz="1850" kern="0" spc="-38" dirty="0">
                <a:solidFill>
                  <a:schemeClr val="bg2">
                    <a:lumMod val="10000"/>
                  </a:schemeClr>
                </a:solidFill>
                <a:latin typeface="Source Sans Pro" pitchFamily="34" charset="0"/>
                <a:ea typeface="Source Sans Pro" pitchFamily="34" charset="-122"/>
                <a:cs typeface="Source Sans Pro" pitchFamily="34" charset="-120"/>
              </a:rPr>
              <a:t> </a:t>
            </a:r>
            <a:r>
              <a:rPr lang="en-US" sz="2000" b="1" kern="0" spc="-38" dirty="0">
                <a:solidFill>
                  <a:schemeClr val="bg2">
                    <a:lumMod val="10000"/>
                  </a:schemeClr>
                </a:solidFill>
                <a:latin typeface="Source Sans Pro" pitchFamily="34" charset="0"/>
                <a:ea typeface="Source Sans Pro" pitchFamily="34" charset="-122"/>
                <a:cs typeface="Source Sans Pro" pitchFamily="34" charset="-120"/>
              </a:rPr>
              <a:t>Pain Points for Customers:</a:t>
            </a:r>
          </a:p>
          <a:p>
            <a:pPr marL="342900" indent="-342900" algn="l">
              <a:lnSpc>
                <a:spcPts val="3000"/>
              </a:lnSpc>
              <a:buFont typeface="Arial" panose="020B0604020202020204" pitchFamily="34" charset="0"/>
              <a:buChar char="•"/>
            </a:pPr>
            <a:r>
              <a:rPr lang="en-US" sz="1850" kern="0" spc="-38" dirty="0">
                <a:solidFill>
                  <a:schemeClr val="bg2">
                    <a:lumMod val="10000"/>
                  </a:schemeClr>
                </a:solidFill>
                <a:latin typeface="Source Sans Pro" pitchFamily="34" charset="0"/>
                <a:ea typeface="Source Sans Pro" pitchFamily="34" charset="-122"/>
                <a:cs typeface="Source Sans Pro" pitchFamily="34" charset="-120"/>
              </a:rPr>
              <a:t> Hard to find unique, high-quality handmade goods </a:t>
            </a:r>
          </a:p>
          <a:p>
            <a:pPr marL="342900" indent="-342900" algn="l">
              <a:lnSpc>
                <a:spcPts val="3000"/>
              </a:lnSpc>
              <a:buFont typeface="Arial" panose="020B0604020202020204" pitchFamily="34" charset="0"/>
              <a:buChar char="•"/>
            </a:pPr>
            <a:r>
              <a:rPr lang="en-US" sz="1850" kern="0" spc="-38" dirty="0">
                <a:solidFill>
                  <a:schemeClr val="bg2">
                    <a:lumMod val="10000"/>
                  </a:schemeClr>
                </a:solidFill>
                <a:latin typeface="Source Sans Pro" pitchFamily="34" charset="0"/>
                <a:ea typeface="Source Sans Pro" pitchFamily="34" charset="-122"/>
                <a:cs typeface="Source Sans Pro" pitchFamily="34" charset="-120"/>
              </a:rPr>
              <a:t> Limited selection on mainstream platforms</a:t>
            </a:r>
          </a:p>
          <a:p>
            <a:pPr marL="342900" indent="-342900" algn="l">
              <a:lnSpc>
                <a:spcPts val="3000"/>
              </a:lnSpc>
              <a:buFont typeface="Arial" panose="020B0604020202020204" pitchFamily="34" charset="0"/>
              <a:buChar char="•"/>
            </a:pPr>
            <a:r>
              <a:rPr lang="en-US" sz="1850" kern="0" spc="-38" dirty="0">
                <a:solidFill>
                  <a:schemeClr val="bg2">
                    <a:lumMod val="10000"/>
                  </a:schemeClr>
                </a:solidFill>
                <a:latin typeface="Source Sans Pro" pitchFamily="34" charset="0"/>
                <a:ea typeface="Source Sans Pro" pitchFamily="34" charset="-122"/>
                <a:cs typeface="Source Sans Pro" pitchFamily="34" charset="-120"/>
              </a:rPr>
              <a:t> Trust issues with unknown sellers</a:t>
            </a:r>
            <a:endParaRPr lang="en-US" sz="1850" dirty="0">
              <a:solidFill>
                <a:schemeClr val="bg2">
                  <a:lumMod val="10000"/>
                </a:schemeClr>
              </a:solidFill>
            </a:endParaRPr>
          </a:p>
        </p:txBody>
      </p:sp>
      <p:sp>
        <p:nvSpPr>
          <p:cNvPr id="4" name="Text 2"/>
          <p:cNvSpPr/>
          <p:nvPr/>
        </p:nvSpPr>
        <p:spPr>
          <a:xfrm>
            <a:off x="837724" y="6066262"/>
            <a:ext cx="12954952" cy="1672683"/>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a:t>
            </a:r>
            <a:r>
              <a:rPr lang="en-US" sz="1850" kern="0" spc="-38" dirty="0">
                <a:solidFill>
                  <a:schemeClr val="bg2">
                    <a:lumMod val="10000"/>
                  </a:schemeClr>
                </a:solidFill>
                <a:latin typeface="Source Sans Pro" pitchFamily="34" charset="0"/>
                <a:ea typeface="Source Sans Pro" pitchFamily="34" charset="-122"/>
                <a:cs typeface="Source Sans Pro" pitchFamily="34" charset="-120"/>
              </a:rPr>
              <a:t>The handmade market faces significant hurdles. Crafters struggle with limited reach and high fees, while customers find it difficult to discover unique, trustworthy items. Mainstream platforms often lack the personalized touch and curated quality that handmade enthusiasts crave. This fragmentation hinders both the growth of small businesses and customer satisfaction.</a:t>
            </a:r>
            <a:endParaRPr lang="en-US" sz="1850" dirty="0">
              <a:solidFill>
                <a:schemeClr val="bg2">
                  <a:lumMod val="10000"/>
                </a:schemeClr>
              </a:solidFill>
            </a:endParaRPr>
          </a:p>
        </p:txBody>
      </p:sp>
      <p:pic>
        <p:nvPicPr>
          <p:cNvPr id="6" name="Picture 5">
            <a:extLst>
              <a:ext uri="{FF2B5EF4-FFF2-40B4-BE49-F238E27FC236}">
                <a16:creationId xmlns:a16="http://schemas.microsoft.com/office/drawing/2014/main" id="{74EFDE7F-3E61-0D1F-B571-72AD3028864A}"/>
              </a:ext>
            </a:extLst>
          </p:cNvPr>
          <p:cNvPicPr>
            <a:picLocks noChangeAspect="1"/>
          </p:cNvPicPr>
          <p:nvPr/>
        </p:nvPicPr>
        <p:blipFill>
          <a:blip r:embed="rId3"/>
          <a:stretch>
            <a:fillRect/>
          </a:stretch>
        </p:blipFill>
        <p:spPr>
          <a:xfrm>
            <a:off x="12345026" y="7237140"/>
            <a:ext cx="2285373" cy="10036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27008"/>
          </a:xfrm>
          <a:prstGeom prst="rect">
            <a:avLst/>
          </a:prstGeom>
        </p:spPr>
      </p:pic>
      <p:sp>
        <p:nvSpPr>
          <p:cNvPr id="3" name="Text 0"/>
          <p:cNvSpPr/>
          <p:nvPr/>
        </p:nvSpPr>
        <p:spPr>
          <a:xfrm>
            <a:off x="223024" y="2620537"/>
            <a:ext cx="13554617" cy="981307"/>
          </a:xfrm>
          <a:prstGeom prst="rect">
            <a:avLst/>
          </a:prstGeom>
          <a:noFill/>
          <a:ln/>
        </p:spPr>
        <p:txBody>
          <a:bodyPr wrap="square" lIns="0" tIns="0" rIns="0" bIns="0" rtlCol="0" anchor="t"/>
          <a:lstStyle/>
          <a:p>
            <a:pPr marL="0" indent="0" algn="l">
              <a:lnSpc>
                <a:spcPts val="5050"/>
              </a:lnSpc>
              <a:buNone/>
            </a:pPr>
            <a:r>
              <a:rPr lang="en-US" sz="4000" kern="0" spc="-81" dirty="0">
                <a:solidFill>
                  <a:srgbClr val="000000"/>
                </a:solidFill>
                <a:latin typeface="Source Serif Pro Semi Bold" pitchFamily="34" charset="0"/>
                <a:ea typeface="Source Serif Pro Semi Bold" pitchFamily="34" charset="-122"/>
                <a:cs typeface="Source Serif Pro Semi Bold" pitchFamily="34" charset="-120"/>
              </a:rPr>
              <a:t>Our Solution: ARTNEST- A Dedicated Handmade Marketplace</a:t>
            </a:r>
            <a:endParaRPr lang="en-US" sz="4000" dirty="0"/>
          </a:p>
        </p:txBody>
      </p:sp>
      <p:sp>
        <p:nvSpPr>
          <p:cNvPr id="4" name="Text 1"/>
          <p:cNvSpPr/>
          <p:nvPr/>
        </p:nvSpPr>
        <p:spPr>
          <a:xfrm>
            <a:off x="602166" y="3601844"/>
            <a:ext cx="13264686" cy="2837886"/>
          </a:xfrm>
          <a:prstGeom prst="rect">
            <a:avLst/>
          </a:prstGeom>
          <a:noFill/>
          <a:ln/>
        </p:spPr>
        <p:txBody>
          <a:bodyPr wrap="square" lIns="0" tIns="0" rIns="0" bIns="0" rtlCol="0" anchor="t"/>
          <a:lstStyle/>
          <a:p>
            <a:pPr marL="0" indent="0" algn="l">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  </a:t>
            </a:r>
            <a:r>
              <a:rPr lang="en-US" kern="0" spc="-34" dirty="0">
                <a:solidFill>
                  <a:schemeClr val="bg2">
                    <a:lumMod val="10000"/>
                  </a:schemeClr>
                </a:solidFill>
                <a:latin typeface="Source Sans Pro" pitchFamily="34" charset="0"/>
                <a:ea typeface="Source Sans Pro" pitchFamily="34" charset="-122"/>
                <a:cs typeface="Source Sans Pro" pitchFamily="34" charset="-120"/>
              </a:rPr>
              <a:t>A mobile app connecting crafters directly with customers </a:t>
            </a:r>
          </a:p>
          <a:p>
            <a:pPr marL="285750" indent="-285750" algn="l">
              <a:lnSpc>
                <a:spcPts val="2700"/>
              </a:lnSpc>
              <a:buFont typeface="Arial" panose="020B0604020202020204" pitchFamily="34" charset="0"/>
              <a:buChar char="•"/>
            </a:pPr>
            <a:r>
              <a:rPr lang="en-US" kern="0" spc="-34" dirty="0">
                <a:solidFill>
                  <a:schemeClr val="bg2">
                    <a:lumMod val="10000"/>
                  </a:schemeClr>
                </a:solidFill>
                <a:latin typeface="Source Sans Pro" pitchFamily="34" charset="0"/>
                <a:ea typeface="Source Sans Pro" pitchFamily="34" charset="-122"/>
                <a:cs typeface="Source Sans Pro" pitchFamily="34" charset="-120"/>
              </a:rPr>
              <a:t>Features secure transactions, integrated shipping, and community building .</a:t>
            </a:r>
          </a:p>
          <a:p>
            <a:pPr marL="285750" indent="-285750" algn="l">
              <a:lnSpc>
                <a:spcPts val="2700"/>
              </a:lnSpc>
              <a:buFont typeface="Arial" panose="020B0604020202020204" pitchFamily="34" charset="0"/>
              <a:buChar char="•"/>
            </a:pPr>
            <a:r>
              <a:rPr lang="en-US" kern="0" spc="-34" dirty="0">
                <a:solidFill>
                  <a:schemeClr val="bg2">
                    <a:lumMod val="10000"/>
                  </a:schemeClr>
                </a:solidFill>
                <a:latin typeface="Source Sans Pro" pitchFamily="34" charset="0"/>
                <a:ea typeface="Source Sans Pro" pitchFamily="34" charset="-122"/>
                <a:cs typeface="Source Sans Pro" pitchFamily="34" charset="-120"/>
              </a:rPr>
              <a:t>A curated platform ensuring quality and uniqueness </a:t>
            </a:r>
            <a:r>
              <a:rPr lang="en-US" sz="1700" kern="0" spc="-34" dirty="0">
                <a:solidFill>
                  <a:schemeClr val="bg2">
                    <a:lumMod val="10000"/>
                  </a:schemeClr>
                </a:solidFill>
                <a:latin typeface="Source Sans Pro" pitchFamily="34" charset="0"/>
                <a:ea typeface="Source Sans Pro" pitchFamily="34" charset="-122"/>
                <a:cs typeface="Source Sans Pro" pitchFamily="34" charset="-120"/>
              </a:rPr>
              <a:t>.</a:t>
            </a:r>
          </a:p>
          <a:p>
            <a:pPr algn="l">
              <a:lnSpc>
                <a:spcPts val="2700"/>
              </a:lnSpc>
            </a:pPr>
            <a:r>
              <a:rPr lang="en-US" sz="2000" b="1" kern="0" spc="-34" dirty="0">
                <a:solidFill>
                  <a:schemeClr val="bg2">
                    <a:lumMod val="10000"/>
                  </a:schemeClr>
                </a:solidFill>
                <a:latin typeface="Source Sans Pro" pitchFamily="34" charset="0"/>
                <a:ea typeface="Source Sans Pro" pitchFamily="34" charset="-122"/>
                <a:cs typeface="Source Sans Pro" pitchFamily="34" charset="-120"/>
              </a:rPr>
              <a:t>Key Benefits</a:t>
            </a:r>
            <a:r>
              <a:rPr lang="en-US" sz="1700" kern="0" spc="-34" dirty="0">
                <a:solidFill>
                  <a:schemeClr val="bg2">
                    <a:lumMod val="10000"/>
                  </a:schemeClr>
                </a:solidFill>
                <a:latin typeface="Source Sans Pro" pitchFamily="34" charset="0"/>
                <a:ea typeface="Source Sans Pro" pitchFamily="34" charset="-122"/>
                <a:cs typeface="Source Sans Pro" pitchFamily="34" charset="-120"/>
              </a:rPr>
              <a:t>: </a:t>
            </a:r>
          </a:p>
          <a:p>
            <a:pPr marL="285750" indent="-285750" algn="l">
              <a:lnSpc>
                <a:spcPts val="2700"/>
              </a:lnSpc>
              <a:buFont typeface="Arial" panose="020B0604020202020204" pitchFamily="34" charset="0"/>
              <a:buChar char="•"/>
            </a:pPr>
            <a:r>
              <a:rPr lang="en-US" sz="1700" b="1" kern="0" spc="-34" dirty="0">
                <a:solidFill>
                  <a:schemeClr val="bg2">
                    <a:lumMod val="10000"/>
                  </a:schemeClr>
                </a:solidFill>
                <a:latin typeface="Source Sans Pro" pitchFamily="34" charset="0"/>
                <a:ea typeface="Source Sans Pro" pitchFamily="34" charset="-122"/>
                <a:cs typeface="Source Sans Pro" pitchFamily="34" charset="-120"/>
              </a:rPr>
              <a:t> For Crafters: </a:t>
            </a:r>
            <a:r>
              <a:rPr lang="en-US" sz="1700" kern="0" spc="-34" dirty="0">
                <a:solidFill>
                  <a:schemeClr val="bg2">
                    <a:lumMod val="10000"/>
                  </a:schemeClr>
                </a:solidFill>
                <a:latin typeface="Source Sans Pro" pitchFamily="34" charset="0"/>
                <a:ea typeface="Source Sans Pro" pitchFamily="34" charset="-122"/>
                <a:cs typeface="Source Sans Pro" pitchFamily="34" charset="-120"/>
              </a:rPr>
              <a:t>Increased visibility, lower fees, branding opportunities, simplified shipping .</a:t>
            </a:r>
          </a:p>
          <a:p>
            <a:pPr marL="285750" indent="-285750" algn="l">
              <a:lnSpc>
                <a:spcPts val="2700"/>
              </a:lnSpc>
              <a:buFont typeface="Arial" panose="020B0604020202020204" pitchFamily="34" charset="0"/>
              <a:buChar char="•"/>
            </a:pPr>
            <a:r>
              <a:rPr lang="en-US" sz="1700" b="1" kern="0" spc="-34" dirty="0">
                <a:solidFill>
                  <a:schemeClr val="bg2">
                    <a:lumMod val="10000"/>
                  </a:schemeClr>
                </a:solidFill>
                <a:latin typeface="Source Sans Pro" pitchFamily="34" charset="0"/>
                <a:ea typeface="Source Sans Pro" pitchFamily="34" charset="-122"/>
                <a:cs typeface="Source Sans Pro" pitchFamily="34" charset="-120"/>
              </a:rPr>
              <a:t>For Customers</a:t>
            </a:r>
            <a:r>
              <a:rPr lang="en-US" sz="1700" kern="0" spc="-34" dirty="0">
                <a:solidFill>
                  <a:schemeClr val="bg2">
                    <a:lumMod val="10000"/>
                  </a:schemeClr>
                </a:solidFill>
                <a:latin typeface="Source Sans Pro" pitchFamily="34" charset="0"/>
                <a:ea typeface="Source Sans Pro" pitchFamily="34" charset="-122"/>
                <a:cs typeface="Source Sans Pro" pitchFamily="34" charset="-120"/>
              </a:rPr>
              <a:t>: Wider selection, unique products, support for small businesses, secure shopping experience.</a:t>
            </a:r>
            <a:endParaRPr lang="en-US" sz="1700" dirty="0">
              <a:solidFill>
                <a:schemeClr val="bg2">
                  <a:lumMod val="10000"/>
                </a:schemeClr>
              </a:solidFill>
            </a:endParaRPr>
          </a:p>
        </p:txBody>
      </p:sp>
      <p:sp>
        <p:nvSpPr>
          <p:cNvPr id="5" name="Text 2"/>
          <p:cNvSpPr/>
          <p:nvPr/>
        </p:nvSpPr>
        <p:spPr>
          <a:xfrm>
            <a:off x="457200" y="6077415"/>
            <a:ext cx="13409652" cy="1645809"/>
          </a:xfrm>
          <a:prstGeom prst="rect">
            <a:avLst/>
          </a:prstGeom>
          <a:noFill/>
          <a:ln/>
        </p:spPr>
        <p:txBody>
          <a:bodyPr wrap="square" lIns="0" tIns="0" rIns="0" bIns="0" rtlCol="0" anchor="t"/>
          <a:lstStyle/>
          <a:p>
            <a:pPr marL="0" indent="0" algn="l">
              <a:lnSpc>
                <a:spcPts val="2700"/>
              </a:lnSpc>
              <a:buNone/>
            </a:pPr>
            <a:r>
              <a:rPr lang="en-US" sz="1700" kern="0" spc="-34" dirty="0">
                <a:solidFill>
                  <a:srgbClr val="272525"/>
                </a:solidFill>
                <a:latin typeface="Source Sans Pro" pitchFamily="34" charset="0"/>
                <a:ea typeface="Source Sans Pro" pitchFamily="34" charset="-122"/>
                <a:cs typeface="Source Sans Pro" pitchFamily="34" charset="-120"/>
              </a:rPr>
              <a:t> </a:t>
            </a:r>
            <a:r>
              <a:rPr lang="en-US" sz="1700" kern="0" spc="-34" dirty="0">
                <a:solidFill>
                  <a:schemeClr val="bg2">
                    <a:lumMod val="10000"/>
                  </a:schemeClr>
                </a:solidFill>
                <a:latin typeface="Source Sans Pro" pitchFamily="34" charset="0"/>
                <a:ea typeface="Source Sans Pro" pitchFamily="34" charset="-122"/>
                <a:cs typeface="Source Sans Pro" pitchFamily="34" charset="-120"/>
              </a:rPr>
              <a:t>we offers a seamless solution by connecting crafters and customers on a dedicated mobile platform. We provide secure transactions, integrated shipping, and a thriving community. Our curated approach ensures that customers discover exceptional, one-of-a-kind handmade goods, while crafters gain increased visibility, lower fees, and greater control over their brand.</a:t>
            </a:r>
            <a:endParaRPr lang="en-US" sz="1700" dirty="0">
              <a:solidFill>
                <a:schemeClr val="bg2">
                  <a:lumMod val="10000"/>
                </a:schemeClr>
              </a:solidFill>
            </a:endParaRPr>
          </a:p>
        </p:txBody>
      </p:sp>
      <p:pic>
        <p:nvPicPr>
          <p:cNvPr id="7" name="Picture 6">
            <a:extLst>
              <a:ext uri="{FF2B5EF4-FFF2-40B4-BE49-F238E27FC236}">
                <a16:creationId xmlns:a16="http://schemas.microsoft.com/office/drawing/2014/main" id="{1B9A8899-53E8-820E-0AFB-C472DBBB2B8B}"/>
              </a:ext>
            </a:extLst>
          </p:cNvPr>
          <p:cNvPicPr>
            <a:picLocks noChangeAspect="1"/>
          </p:cNvPicPr>
          <p:nvPr/>
        </p:nvPicPr>
        <p:blipFill>
          <a:blip r:embed="rId4"/>
          <a:stretch>
            <a:fillRect/>
          </a:stretch>
        </p:blipFill>
        <p:spPr>
          <a:xfrm>
            <a:off x="12713016" y="7395549"/>
            <a:ext cx="1805872" cy="83405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78436" y="510361"/>
            <a:ext cx="7468553" cy="1408033"/>
          </a:xfrm>
          <a:prstGeom prst="rect">
            <a:avLst/>
          </a:prstGeom>
          <a:noFill/>
          <a:ln/>
        </p:spPr>
        <p:txBody>
          <a:bodyPr wrap="square" lIns="0" tIns="0" rIns="0" bIns="0" rtlCol="0" anchor="t"/>
          <a:lstStyle/>
          <a:p>
            <a:pPr marL="0" indent="0" algn="l">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Key Features: Making Handmade Shopping Easy</a:t>
            </a:r>
            <a:endParaRPr lang="en-US" sz="4400" dirty="0"/>
          </a:p>
        </p:txBody>
      </p:sp>
      <p:sp>
        <p:nvSpPr>
          <p:cNvPr id="4" name="Text 1"/>
          <p:cNvSpPr/>
          <p:nvPr/>
        </p:nvSpPr>
        <p:spPr>
          <a:xfrm>
            <a:off x="6324124" y="2352908"/>
            <a:ext cx="7960588" cy="2854712"/>
          </a:xfrm>
          <a:prstGeom prst="rect">
            <a:avLst/>
          </a:prstGeom>
          <a:noFill/>
          <a:ln/>
        </p:spPr>
        <p:txBody>
          <a:bodyPr wrap="square" lIns="0" tIns="0" rIns="0" bIns="0" rtlCol="0" anchor="t"/>
          <a:lstStyle/>
          <a:p>
            <a:pPr marL="342900" indent="-342900" algn="l">
              <a:lnSpc>
                <a:spcPts val="3000"/>
              </a:lnSpc>
              <a:buFont typeface="Wingdings" panose="05000000000000000000" pitchFamily="2" charset="2"/>
              <a:buChar char="q"/>
            </a:pPr>
            <a:r>
              <a:rPr lang="en-US" sz="1850" kern="0" spc="-38" dirty="0">
                <a:solidFill>
                  <a:srgbClr val="272525"/>
                </a:solidFill>
                <a:latin typeface="Source Sans Pro" pitchFamily="34" charset="0"/>
                <a:ea typeface="Source Sans Pro" pitchFamily="34" charset="-122"/>
                <a:cs typeface="Source Sans Pro" pitchFamily="34" charset="-120"/>
              </a:rPr>
              <a:t> Crafter Profiles: Showcase skills, stories, and product ranges</a:t>
            </a:r>
          </a:p>
          <a:p>
            <a:pPr marL="342900" indent="-342900" algn="l">
              <a:lnSpc>
                <a:spcPts val="3000"/>
              </a:lnSpc>
              <a:buFont typeface="Wingdings" panose="05000000000000000000" pitchFamily="2" charset="2"/>
              <a:buChar char="q"/>
            </a:pPr>
            <a:endParaRPr lang="en-US"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Wingdings" panose="05000000000000000000" pitchFamily="2" charset="2"/>
              <a:buChar char="q"/>
            </a:pPr>
            <a:r>
              <a:rPr lang="en-US" sz="1850" kern="0" spc="-38" dirty="0">
                <a:solidFill>
                  <a:srgbClr val="272525"/>
                </a:solidFill>
                <a:latin typeface="Source Sans Pro" pitchFamily="34" charset="0"/>
                <a:ea typeface="Source Sans Pro" pitchFamily="34" charset="-122"/>
                <a:cs typeface="Source Sans Pro" pitchFamily="34" charset="-120"/>
              </a:rPr>
              <a:t> Advanced Search &amp; Filtering: Find exactly what you're looking for </a:t>
            </a:r>
          </a:p>
          <a:p>
            <a:pPr marL="342900" indent="-342900" algn="l">
              <a:lnSpc>
                <a:spcPts val="3000"/>
              </a:lnSpc>
              <a:buFont typeface="Wingdings" panose="05000000000000000000" pitchFamily="2" charset="2"/>
              <a:buChar char="q"/>
            </a:pPr>
            <a:endParaRPr lang="en-US"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Wingdings" panose="05000000000000000000" pitchFamily="2" charset="2"/>
              <a:buChar char="q"/>
            </a:pPr>
            <a:r>
              <a:rPr lang="en-US" sz="1850" kern="0" spc="-38" dirty="0">
                <a:solidFill>
                  <a:srgbClr val="272525"/>
                </a:solidFill>
                <a:latin typeface="Source Sans Pro" pitchFamily="34" charset="0"/>
                <a:ea typeface="Source Sans Pro" pitchFamily="34" charset="-122"/>
                <a:cs typeface="Source Sans Pro" pitchFamily="34" charset="-120"/>
              </a:rPr>
              <a:t>Secure Payment Gateway: Integrated with popular payment methods </a:t>
            </a:r>
          </a:p>
          <a:p>
            <a:pPr marL="342900" indent="-342900" algn="l">
              <a:lnSpc>
                <a:spcPts val="3000"/>
              </a:lnSpc>
              <a:buFont typeface="Wingdings" panose="05000000000000000000" pitchFamily="2" charset="2"/>
              <a:buChar char="q"/>
            </a:pPr>
            <a:endParaRPr lang="en-US"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Wingdings" panose="05000000000000000000" pitchFamily="2" charset="2"/>
              <a:buChar char="q"/>
            </a:pPr>
            <a:r>
              <a:rPr lang="en-US" sz="1850" kern="0" spc="-38" dirty="0">
                <a:solidFill>
                  <a:srgbClr val="272525"/>
                </a:solidFill>
                <a:latin typeface="Source Sans Pro" pitchFamily="34" charset="0"/>
                <a:ea typeface="Source Sans Pro" pitchFamily="34" charset="-122"/>
                <a:cs typeface="Source Sans Pro" pitchFamily="34" charset="-120"/>
              </a:rPr>
              <a:t>Direct Messaging: Facilitate communication between crafters and customers</a:t>
            </a:r>
          </a:p>
          <a:p>
            <a:pPr marL="342900" indent="-342900" algn="l">
              <a:lnSpc>
                <a:spcPts val="3000"/>
              </a:lnSpc>
              <a:buFont typeface="Wingdings" panose="05000000000000000000" pitchFamily="2" charset="2"/>
              <a:buChar char="q"/>
            </a:pPr>
            <a:endParaRPr lang="en-US"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Wingdings" panose="05000000000000000000" pitchFamily="2" charset="2"/>
              <a:buChar char="q"/>
            </a:pPr>
            <a:r>
              <a:rPr lang="en-US" sz="1850" kern="0" spc="-38" dirty="0">
                <a:solidFill>
                  <a:srgbClr val="272525"/>
                </a:solidFill>
                <a:latin typeface="Source Sans Pro" pitchFamily="34" charset="0"/>
                <a:ea typeface="Source Sans Pro" pitchFamily="34" charset="-122"/>
                <a:cs typeface="Source Sans Pro" pitchFamily="34" charset="-120"/>
              </a:rPr>
              <a:t> Reviews &amp; Ratings: Build trust and credibility</a:t>
            </a:r>
            <a:endParaRPr lang="en-US" sz="1850" dirty="0"/>
          </a:p>
        </p:txBody>
      </p:sp>
      <p:sp>
        <p:nvSpPr>
          <p:cNvPr id="5" name="Text 2"/>
          <p:cNvSpPr/>
          <p:nvPr/>
        </p:nvSpPr>
        <p:spPr>
          <a:xfrm>
            <a:off x="6324124" y="5921298"/>
            <a:ext cx="7468553" cy="131817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Our app boasts a range of features designed to enhance the handmade shopping experience. From detailed crafter profiles to advanced search options, we make it easy for customers to find exactly what they're looking for. Secure payments, streamlined shipping, and direct messaging foster trust and communication between buyers and sellers, creating a vibrant marketplace.</a:t>
            </a:r>
            <a:endParaRPr lang="en-US" sz="1850" dirty="0"/>
          </a:p>
        </p:txBody>
      </p:sp>
      <p:pic>
        <p:nvPicPr>
          <p:cNvPr id="7" name="Picture 6">
            <a:extLst>
              <a:ext uri="{FF2B5EF4-FFF2-40B4-BE49-F238E27FC236}">
                <a16:creationId xmlns:a16="http://schemas.microsoft.com/office/drawing/2014/main" id="{4F35B897-29ED-B283-7F85-6E5530EF6153}"/>
              </a:ext>
            </a:extLst>
          </p:cNvPr>
          <p:cNvPicPr>
            <a:picLocks noChangeAspect="1"/>
          </p:cNvPicPr>
          <p:nvPr/>
        </p:nvPicPr>
        <p:blipFill>
          <a:blip r:embed="rId4"/>
          <a:stretch>
            <a:fillRect/>
          </a:stretch>
        </p:blipFill>
        <p:spPr>
          <a:xfrm>
            <a:off x="12890680" y="7530472"/>
            <a:ext cx="1739719" cy="69912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54752" y="390294"/>
            <a:ext cx="7837926" cy="1393902"/>
          </a:xfrm>
          <a:prstGeom prst="rect">
            <a:avLst/>
          </a:prstGeom>
          <a:noFill/>
          <a:ln/>
        </p:spPr>
        <p:txBody>
          <a:bodyPr wrap="square" lIns="0" tIns="0" rIns="0" bIns="0" rtlCol="0" anchor="t"/>
          <a:lstStyle/>
          <a:p>
            <a:pPr marL="0" indent="0" algn="l">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Target Market: Who Are We Serving?</a:t>
            </a:r>
            <a:endParaRPr lang="en-US" sz="4400" dirty="0"/>
          </a:p>
        </p:txBody>
      </p:sp>
      <p:sp>
        <p:nvSpPr>
          <p:cNvPr id="4" name="Text 1"/>
          <p:cNvSpPr/>
          <p:nvPr/>
        </p:nvSpPr>
        <p:spPr>
          <a:xfrm>
            <a:off x="5687122" y="1784196"/>
            <a:ext cx="8105556" cy="315713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a:t>
            </a:r>
            <a:r>
              <a:rPr lang="en-US" sz="2000" b="1" kern="0" spc="-38" dirty="0">
                <a:solidFill>
                  <a:srgbClr val="272525"/>
                </a:solidFill>
                <a:latin typeface="Source Sans Pro" pitchFamily="34" charset="0"/>
                <a:ea typeface="Source Sans Pro" pitchFamily="34" charset="-122"/>
                <a:cs typeface="Source Sans Pro" pitchFamily="34" charset="-120"/>
              </a:rPr>
              <a:t>Crafters: </a:t>
            </a:r>
          </a:p>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Independent artists, designers, and artisans </a:t>
            </a:r>
          </a:p>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Small businesses creating unique handmade goods </a:t>
            </a:r>
          </a:p>
          <a:p>
            <a:pPr algn="l">
              <a:lnSpc>
                <a:spcPts val="3000"/>
              </a:lnSpc>
            </a:pPr>
            <a:r>
              <a:rPr lang="en-US" sz="1850" kern="0" spc="-38" dirty="0">
                <a:solidFill>
                  <a:srgbClr val="272525"/>
                </a:solidFill>
                <a:latin typeface="Source Sans Pro" pitchFamily="34" charset="0"/>
                <a:ea typeface="Source Sans Pro" pitchFamily="34" charset="-122"/>
                <a:cs typeface="Source Sans Pro" pitchFamily="34" charset="-120"/>
              </a:rPr>
              <a:t>Individuals seeking an alternative to mainstream platforms </a:t>
            </a:r>
          </a:p>
          <a:p>
            <a:pPr algn="l">
              <a:lnSpc>
                <a:spcPts val="3000"/>
              </a:lnSpc>
            </a:pPr>
            <a:r>
              <a:rPr lang="en-US" sz="2000" b="1" kern="0" spc="-38" dirty="0">
                <a:solidFill>
                  <a:srgbClr val="272525"/>
                </a:solidFill>
                <a:latin typeface="Source Sans Pro" pitchFamily="34" charset="0"/>
                <a:ea typeface="Source Sans Pro" pitchFamily="34" charset="-122"/>
                <a:cs typeface="Source Sans Pro" pitchFamily="34" charset="-120"/>
              </a:rPr>
              <a:t>Customers: </a:t>
            </a:r>
          </a:p>
          <a:p>
            <a:pPr algn="l">
              <a:lnSpc>
                <a:spcPts val="3000"/>
              </a:lnSpc>
            </a:pPr>
            <a:r>
              <a:rPr lang="en-US" sz="2000" b="1" kern="0" spc="-38" dirty="0">
                <a:solidFill>
                  <a:srgbClr val="272525"/>
                </a:solidFill>
                <a:latin typeface="Source Sans Pro" pitchFamily="34" charset="0"/>
                <a:ea typeface="Source Sans Pro" pitchFamily="34" charset="-122"/>
                <a:cs typeface="Source Sans Pro" pitchFamily="34" charset="-120"/>
              </a:rPr>
              <a:t> </a:t>
            </a:r>
            <a:r>
              <a:rPr lang="en-US" sz="1850" kern="0" spc="-38" dirty="0">
                <a:solidFill>
                  <a:srgbClr val="272525"/>
                </a:solidFill>
                <a:latin typeface="Source Sans Pro" pitchFamily="34" charset="0"/>
                <a:ea typeface="Source Sans Pro" pitchFamily="34" charset="-122"/>
                <a:cs typeface="Source Sans Pro" pitchFamily="34" charset="-120"/>
              </a:rPr>
              <a:t>Consumers looking for unique, high-quality handmade items  Supporters of small businesses and independent artists </a:t>
            </a:r>
          </a:p>
          <a:p>
            <a:pPr algn="l">
              <a:lnSpc>
                <a:spcPts val="3000"/>
              </a:lnSpc>
            </a:pPr>
            <a:r>
              <a:rPr lang="en-US" sz="1850" kern="0" spc="-38" dirty="0">
                <a:solidFill>
                  <a:srgbClr val="272525"/>
                </a:solidFill>
                <a:latin typeface="Source Sans Pro" pitchFamily="34" charset="0"/>
                <a:ea typeface="Source Sans Pro" pitchFamily="34" charset="-122"/>
                <a:cs typeface="Source Sans Pro" pitchFamily="34" charset="-120"/>
              </a:rPr>
              <a:t>Individuals seeking personalized and sustainable products</a:t>
            </a:r>
            <a:endParaRPr lang="en-US" sz="1850" dirty="0"/>
          </a:p>
        </p:txBody>
      </p:sp>
      <p:sp>
        <p:nvSpPr>
          <p:cNvPr id="5" name="Text 2"/>
          <p:cNvSpPr/>
          <p:nvPr/>
        </p:nvSpPr>
        <p:spPr>
          <a:xfrm>
            <a:off x="5687122" y="5051502"/>
            <a:ext cx="8105555" cy="2187974"/>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We cater to independent artists, designers, and artisans seeking an alternative to mainstream platforms. Our customers are discerning consumers who value unique, high-quality handmade items and are passionate about supporting small businesses. They seek personalized and sustainable products that reflect their individual style and values, fostering a strong connection with the crafters behind them.</a:t>
            </a:r>
            <a:endParaRPr lang="en-US" sz="1850" dirty="0"/>
          </a:p>
        </p:txBody>
      </p:sp>
      <p:pic>
        <p:nvPicPr>
          <p:cNvPr id="7" name="Picture 6">
            <a:extLst>
              <a:ext uri="{FF2B5EF4-FFF2-40B4-BE49-F238E27FC236}">
                <a16:creationId xmlns:a16="http://schemas.microsoft.com/office/drawing/2014/main" id="{4C45DD06-ACEE-75AF-6420-FC71D89FB9DC}"/>
              </a:ext>
            </a:extLst>
          </p:cNvPr>
          <p:cNvPicPr>
            <a:picLocks noChangeAspect="1"/>
          </p:cNvPicPr>
          <p:nvPr/>
        </p:nvPicPr>
        <p:blipFill>
          <a:blip r:embed="rId4"/>
          <a:stretch>
            <a:fillRect/>
          </a:stretch>
        </p:blipFill>
        <p:spPr>
          <a:xfrm>
            <a:off x="12846832" y="7458860"/>
            <a:ext cx="1694358" cy="77073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33453"/>
            <a:ext cx="5486400" cy="8229600"/>
          </a:xfrm>
          <a:prstGeom prst="rect">
            <a:avLst/>
          </a:prstGeom>
        </p:spPr>
      </p:pic>
      <p:sp>
        <p:nvSpPr>
          <p:cNvPr id="3" name="Text 0"/>
          <p:cNvSpPr/>
          <p:nvPr/>
        </p:nvSpPr>
        <p:spPr>
          <a:xfrm>
            <a:off x="6188928" y="865944"/>
            <a:ext cx="7603750" cy="1532096"/>
          </a:xfrm>
          <a:prstGeom prst="rect">
            <a:avLst/>
          </a:prstGeom>
          <a:noFill/>
          <a:ln/>
        </p:spPr>
        <p:txBody>
          <a:bodyPr wrap="square" lIns="0" tIns="0" rIns="0" bIns="0" rtlCol="0" anchor="t"/>
          <a:lstStyle/>
          <a:p>
            <a:pPr marL="0" indent="0" algn="l">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Business Model: Generating Revenue Sustainably</a:t>
            </a:r>
            <a:endParaRPr lang="en-US" sz="4400" dirty="0"/>
          </a:p>
        </p:txBody>
      </p:sp>
      <p:sp>
        <p:nvSpPr>
          <p:cNvPr id="4" name="Text 1"/>
          <p:cNvSpPr/>
          <p:nvPr/>
        </p:nvSpPr>
        <p:spPr>
          <a:xfrm>
            <a:off x="5843239" y="2620537"/>
            <a:ext cx="7949439" cy="2051594"/>
          </a:xfrm>
          <a:prstGeom prst="rect">
            <a:avLst/>
          </a:prstGeom>
          <a:noFill/>
          <a:ln/>
        </p:spPr>
        <p:txBody>
          <a:bodyPr wrap="square" lIns="0" tIns="0" rIns="0" bIns="0" rtlCol="0" anchor="t"/>
          <a:lstStyle/>
          <a:p>
            <a:pPr algn="l">
              <a:lnSpc>
                <a:spcPts val="3000"/>
              </a:lnSpc>
            </a:pPr>
            <a:r>
              <a:rPr lang="en-US" sz="1850" b="1" kern="0" spc="-38" dirty="0">
                <a:solidFill>
                  <a:srgbClr val="272525"/>
                </a:solidFill>
                <a:latin typeface="Source Sans Pro" pitchFamily="34" charset="0"/>
                <a:ea typeface="Source Sans Pro" pitchFamily="34" charset="-122"/>
                <a:cs typeface="Source Sans Pro" pitchFamily="34" charset="-120"/>
              </a:rPr>
              <a:t>1.Commission Per Sale:</a:t>
            </a:r>
          </a:p>
          <a:p>
            <a:pPr algn="l">
              <a:lnSpc>
                <a:spcPts val="3000"/>
              </a:lnSpc>
            </a:pPr>
            <a:r>
              <a:rPr lang="en-US" sz="1850" b="1" kern="0" spc="-38" dirty="0">
                <a:solidFill>
                  <a:srgbClr val="272525"/>
                </a:solidFill>
                <a:latin typeface="Source Sans Pro" pitchFamily="34" charset="0"/>
                <a:ea typeface="Source Sans Pro" pitchFamily="34" charset="-122"/>
                <a:cs typeface="Source Sans Pro" pitchFamily="34" charset="-120"/>
              </a:rPr>
              <a:t> </a:t>
            </a:r>
            <a:r>
              <a:rPr lang="en-US" sz="1850" kern="0" spc="-38" dirty="0">
                <a:solidFill>
                  <a:srgbClr val="272525"/>
                </a:solidFill>
                <a:latin typeface="Source Sans Pro" pitchFamily="34" charset="0"/>
                <a:ea typeface="Source Sans Pro" pitchFamily="34" charset="-122"/>
                <a:cs typeface="Source Sans Pro" pitchFamily="34" charset="-120"/>
              </a:rPr>
              <a:t>ARTNEST charges a % commission from every sale. Example: 10-20% per product.</a:t>
            </a:r>
          </a:p>
          <a:p>
            <a:pPr algn="l">
              <a:lnSpc>
                <a:spcPts val="3000"/>
              </a:lnSpc>
            </a:pPr>
            <a:endParaRPr lang="en-US" sz="1850" kern="0" spc="-38" dirty="0">
              <a:solidFill>
                <a:srgbClr val="272525"/>
              </a:solidFill>
              <a:latin typeface="Source Sans Pro" pitchFamily="34" charset="0"/>
              <a:ea typeface="Source Sans Pro" pitchFamily="34" charset="-122"/>
              <a:cs typeface="Source Sans Pro" pitchFamily="34" charset="-120"/>
            </a:endParaRPr>
          </a:p>
          <a:p>
            <a:pPr algn="l">
              <a:lnSpc>
                <a:spcPts val="3000"/>
              </a:lnSpc>
            </a:pPr>
            <a:r>
              <a:rPr lang="en-US" sz="1850" b="1" kern="0" spc="-38" dirty="0">
                <a:solidFill>
                  <a:srgbClr val="272525"/>
                </a:solidFill>
                <a:latin typeface="Source Sans Pro" pitchFamily="34" charset="0"/>
                <a:ea typeface="Source Sans Pro" pitchFamily="34" charset="-122"/>
                <a:cs typeface="Source Sans Pro" pitchFamily="34" charset="-120"/>
              </a:rPr>
              <a:t>2. Subscription Plans for Sellers :</a:t>
            </a:r>
            <a:r>
              <a:rPr lang="en-US" sz="1850" kern="0" spc="-38" dirty="0">
                <a:solidFill>
                  <a:srgbClr val="272525"/>
                </a:solidFill>
                <a:latin typeface="Source Sans Pro" pitchFamily="34" charset="0"/>
                <a:ea typeface="Source Sans Pro" pitchFamily="34" charset="-122"/>
                <a:cs typeface="Source Sans Pro" pitchFamily="34" charset="-120"/>
              </a:rPr>
              <a:t>Monthly or Yearly membership for premium features like:• Ads for products• Better visibility• Store customization• Analytics tools</a:t>
            </a:r>
          </a:p>
          <a:p>
            <a:pPr algn="l">
              <a:lnSpc>
                <a:spcPts val="3000"/>
              </a:lnSpc>
            </a:pPr>
            <a:endParaRPr lang="en-US" sz="1850" kern="0" spc="-38" dirty="0">
              <a:solidFill>
                <a:srgbClr val="272525"/>
              </a:solidFill>
              <a:latin typeface="Source Sans Pro" pitchFamily="34" charset="0"/>
              <a:ea typeface="Source Sans Pro" pitchFamily="34" charset="-122"/>
              <a:cs typeface="Source Sans Pro" pitchFamily="34" charset="-120"/>
            </a:endParaRPr>
          </a:p>
          <a:p>
            <a:pPr algn="l">
              <a:lnSpc>
                <a:spcPts val="3000"/>
              </a:lnSpc>
            </a:pPr>
            <a:r>
              <a:rPr lang="en-US" sz="1850" b="1" kern="0" spc="-38" dirty="0">
                <a:solidFill>
                  <a:srgbClr val="272525"/>
                </a:solidFill>
                <a:latin typeface="Source Sans Pro" pitchFamily="34" charset="0"/>
                <a:ea typeface="Source Sans Pro" pitchFamily="34" charset="-122"/>
                <a:cs typeface="Source Sans Pro" pitchFamily="34" charset="-120"/>
              </a:rPr>
              <a:t>3. Delivery/Logistics Charges:</a:t>
            </a:r>
            <a:r>
              <a:rPr lang="en-US" sz="1850" kern="0" spc="-38" dirty="0">
                <a:solidFill>
                  <a:srgbClr val="272525"/>
                </a:solidFill>
                <a:latin typeface="Source Sans Pro" pitchFamily="34" charset="0"/>
                <a:ea typeface="Source Sans Pro" pitchFamily="34" charset="-122"/>
                <a:cs typeface="Source Sans Pro" pitchFamily="34" charset="-120"/>
              </a:rPr>
              <a:t> Extra charge for handling or express delivery options.</a:t>
            </a:r>
            <a:endParaRPr lang="en-US" sz="1850" dirty="0"/>
          </a:p>
        </p:txBody>
      </p:sp>
      <p:sp>
        <p:nvSpPr>
          <p:cNvPr id="5" name="Text 2"/>
          <p:cNvSpPr/>
          <p:nvPr/>
        </p:nvSpPr>
        <p:spPr>
          <a:xfrm>
            <a:off x="5843240" y="5910146"/>
            <a:ext cx="7949438" cy="94630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Our sustainable business model is built on diverse revenue streams. We generate income through commission fees on sales, premium crafter subscriptions offering enhanced features, targeted advertising opportunities for relevant businesses, and strategic partnerships with craft fairs and events. This multi-faceted approach ensures long-term growth and profitability.</a:t>
            </a:r>
            <a:endParaRPr lang="en-US" sz="1850" dirty="0"/>
          </a:p>
        </p:txBody>
      </p:sp>
      <p:pic>
        <p:nvPicPr>
          <p:cNvPr id="7" name="Picture 6">
            <a:extLst>
              <a:ext uri="{FF2B5EF4-FFF2-40B4-BE49-F238E27FC236}">
                <a16:creationId xmlns:a16="http://schemas.microsoft.com/office/drawing/2014/main" id="{F1055B1A-0D11-B193-4AE3-E8341AB7F16F}"/>
              </a:ext>
            </a:extLst>
          </p:cNvPr>
          <p:cNvPicPr>
            <a:picLocks noChangeAspect="1"/>
          </p:cNvPicPr>
          <p:nvPr/>
        </p:nvPicPr>
        <p:blipFill>
          <a:blip r:embed="rId4"/>
          <a:stretch>
            <a:fillRect/>
          </a:stretch>
        </p:blipFill>
        <p:spPr>
          <a:xfrm>
            <a:off x="12803239" y="7802843"/>
            <a:ext cx="1827161" cy="42675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1761892" y="798552"/>
            <a:ext cx="11463453" cy="1408033"/>
          </a:xfrm>
          <a:prstGeom prst="rect">
            <a:avLst/>
          </a:prstGeom>
          <a:noFill/>
          <a:ln/>
        </p:spPr>
        <p:txBody>
          <a:bodyPr wrap="square" lIns="0" tIns="0" rIns="0" bIns="0" rtlCol="0" anchor="t"/>
          <a:lstStyle/>
          <a:p>
            <a:pPr marL="0" indent="0" algn="l">
              <a:lnSpc>
                <a:spcPts val="5500"/>
              </a:lnSpc>
              <a:buNone/>
            </a:pPr>
            <a:r>
              <a:rPr lang="en-US" sz="4400" kern="0" spc="-89" dirty="0">
                <a:solidFill>
                  <a:srgbClr val="000000"/>
                </a:solidFill>
                <a:latin typeface="Source Serif Pro Semi Bold" pitchFamily="34" charset="0"/>
                <a:ea typeface="Source Serif Pro Semi Bold" pitchFamily="34" charset="-122"/>
                <a:cs typeface="Source Serif Pro Semi Bold" pitchFamily="34" charset="-120"/>
              </a:rPr>
              <a:t>Marketing Strategy: Spreading the Word</a:t>
            </a:r>
            <a:endParaRPr lang="en-US" sz="4400" dirty="0"/>
          </a:p>
        </p:txBody>
      </p:sp>
      <p:sp>
        <p:nvSpPr>
          <p:cNvPr id="4" name="Text 1"/>
          <p:cNvSpPr/>
          <p:nvPr/>
        </p:nvSpPr>
        <p:spPr>
          <a:xfrm>
            <a:off x="837724" y="2565559"/>
            <a:ext cx="11105232" cy="2298144"/>
          </a:xfrm>
          <a:prstGeom prst="rect">
            <a:avLst/>
          </a:prstGeom>
          <a:noFill/>
          <a:ln/>
        </p:spPr>
        <p:txBody>
          <a:bodyPr wrap="square" lIns="0" tIns="0" rIns="0" bIns="0" rtlCol="0" anchor="t"/>
          <a:lstStyle/>
          <a:p>
            <a:pPr marL="342900" indent="-342900" algn="l">
              <a:lnSpc>
                <a:spcPts val="3000"/>
              </a:lnSpc>
              <a:buFont typeface="Wingdings" panose="05000000000000000000" pitchFamily="2" charset="2"/>
              <a:buChar char="§"/>
            </a:pPr>
            <a:r>
              <a:rPr lang="en-US" sz="1850" kern="0" spc="-38" dirty="0">
                <a:solidFill>
                  <a:srgbClr val="272525"/>
                </a:solidFill>
                <a:latin typeface="Source Sans Pro" pitchFamily="34" charset="0"/>
                <a:ea typeface="Source Sans Pro" pitchFamily="34" charset="-122"/>
                <a:cs typeface="Source Sans Pro" pitchFamily="34" charset="-120"/>
              </a:rPr>
              <a:t> </a:t>
            </a:r>
            <a:r>
              <a:rPr lang="en-US" sz="1850" b="1" kern="0" spc="-38" dirty="0">
                <a:solidFill>
                  <a:srgbClr val="272525"/>
                </a:solidFill>
                <a:latin typeface="Source Sans Pro" pitchFamily="34" charset="0"/>
                <a:ea typeface="Source Sans Pro" pitchFamily="34" charset="-122"/>
                <a:cs typeface="Source Sans Pro" pitchFamily="34" charset="-120"/>
              </a:rPr>
              <a:t>Social Media Marketing</a:t>
            </a:r>
            <a:r>
              <a:rPr lang="en-US" sz="1850" kern="0" spc="-38" dirty="0">
                <a:solidFill>
                  <a:srgbClr val="272525"/>
                </a:solidFill>
                <a:latin typeface="Source Sans Pro" pitchFamily="34" charset="0"/>
                <a:ea typeface="Source Sans Pro" pitchFamily="34" charset="-122"/>
                <a:cs typeface="Source Sans Pro" pitchFamily="34" charset="-120"/>
              </a:rPr>
              <a:t>: Targeted campaigns on platforms like Instagram and Pinterest </a:t>
            </a:r>
          </a:p>
          <a:p>
            <a:pPr marL="342900" indent="-342900" algn="l">
              <a:lnSpc>
                <a:spcPts val="3000"/>
              </a:lnSpc>
              <a:buFont typeface="Wingdings" panose="05000000000000000000" pitchFamily="2" charset="2"/>
              <a:buChar char="§"/>
            </a:pPr>
            <a:endParaRPr lang="en-US"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Wingdings" panose="05000000000000000000" pitchFamily="2" charset="2"/>
              <a:buChar char="§"/>
            </a:pPr>
            <a:r>
              <a:rPr lang="en-US" sz="1850" b="1" kern="0" spc="-38" dirty="0">
                <a:solidFill>
                  <a:srgbClr val="272525"/>
                </a:solidFill>
                <a:latin typeface="Source Sans Pro" pitchFamily="34" charset="0"/>
                <a:ea typeface="Source Sans Pro" pitchFamily="34" charset="-122"/>
                <a:cs typeface="Source Sans Pro" pitchFamily="34" charset="-120"/>
              </a:rPr>
              <a:t>Content Marketing</a:t>
            </a:r>
            <a:r>
              <a:rPr lang="en-US" sz="1850" kern="0" spc="-38" dirty="0">
                <a:solidFill>
                  <a:srgbClr val="272525"/>
                </a:solidFill>
                <a:latin typeface="Source Sans Pro" pitchFamily="34" charset="0"/>
                <a:ea typeface="Source Sans Pro" pitchFamily="34" charset="-122"/>
                <a:cs typeface="Source Sans Pro" pitchFamily="34" charset="-120"/>
              </a:rPr>
              <a:t>: Blog posts, articles, and videos showcasing handmade products and crafter stories</a:t>
            </a:r>
          </a:p>
          <a:p>
            <a:pPr marL="342900" indent="-342900" algn="l">
              <a:lnSpc>
                <a:spcPts val="3000"/>
              </a:lnSpc>
              <a:buFont typeface="Wingdings" panose="05000000000000000000" pitchFamily="2" charset="2"/>
              <a:buChar char="§"/>
            </a:pPr>
            <a:endParaRPr lang="en-US"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Wingdings" panose="05000000000000000000" pitchFamily="2" charset="2"/>
              <a:buChar char="§"/>
            </a:pPr>
            <a:r>
              <a:rPr lang="en-US" sz="1850" b="1" kern="0" spc="-38" dirty="0">
                <a:solidFill>
                  <a:srgbClr val="272525"/>
                </a:solidFill>
                <a:latin typeface="Source Sans Pro" pitchFamily="34" charset="0"/>
                <a:ea typeface="Source Sans Pro" pitchFamily="34" charset="-122"/>
                <a:cs typeface="Source Sans Pro" pitchFamily="34" charset="-120"/>
              </a:rPr>
              <a:t>Influencer Marketing</a:t>
            </a:r>
            <a:r>
              <a:rPr lang="en-US" sz="1850" kern="0" spc="-38" dirty="0">
                <a:solidFill>
                  <a:srgbClr val="272525"/>
                </a:solidFill>
                <a:latin typeface="Source Sans Pro" pitchFamily="34" charset="0"/>
                <a:ea typeface="Source Sans Pro" pitchFamily="34" charset="-122"/>
                <a:cs typeface="Source Sans Pro" pitchFamily="34" charset="-120"/>
              </a:rPr>
              <a:t>: Collaborations with relevant influencers and bloggers</a:t>
            </a:r>
          </a:p>
          <a:p>
            <a:pPr algn="l">
              <a:lnSpc>
                <a:spcPts val="3000"/>
              </a:lnSpc>
            </a:pPr>
            <a:endParaRPr lang="en-US" sz="1850" kern="0" spc="-38"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3000"/>
              </a:lnSpc>
              <a:buFont typeface="Wingdings" panose="05000000000000000000" pitchFamily="2" charset="2"/>
              <a:buChar char="§"/>
            </a:pPr>
            <a:r>
              <a:rPr lang="en-US" sz="1850" b="1" kern="0" spc="-38" dirty="0">
                <a:solidFill>
                  <a:srgbClr val="272525"/>
                </a:solidFill>
                <a:latin typeface="Source Sans Pro" pitchFamily="34" charset="0"/>
                <a:ea typeface="Source Sans Pro" pitchFamily="34" charset="-122"/>
                <a:cs typeface="Source Sans Pro" pitchFamily="34" charset="-120"/>
              </a:rPr>
              <a:t>Partnerships: </a:t>
            </a:r>
            <a:r>
              <a:rPr lang="en-US" sz="1850" kern="0" spc="-38" dirty="0">
                <a:solidFill>
                  <a:srgbClr val="272525"/>
                </a:solidFill>
                <a:latin typeface="Source Sans Pro" pitchFamily="34" charset="0"/>
                <a:ea typeface="Source Sans Pro" pitchFamily="34" charset="-122"/>
                <a:cs typeface="Source Sans Pro" pitchFamily="34" charset="-120"/>
              </a:rPr>
              <a:t>Collaboration with existing craft communities and events.</a:t>
            </a:r>
            <a:endParaRPr lang="en-US" sz="1850" dirty="0"/>
          </a:p>
        </p:txBody>
      </p:sp>
      <p:sp>
        <p:nvSpPr>
          <p:cNvPr id="5" name="Text 2"/>
          <p:cNvSpPr/>
          <p:nvPr/>
        </p:nvSpPr>
        <p:spPr>
          <a:xfrm>
            <a:off x="925550" y="5497551"/>
            <a:ext cx="12132527" cy="193349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 Our marketing strategy focuses on reaching both crafters and customers through targeted campaigns. We leverage social media platforms like Instagram and Pinterest, create compelling content showcasing handmade products and crafter stories, collaborate with relevant influencers, and engage in public relations efforts to highlight the unique value proposition of [Your App Name].</a:t>
            </a:r>
            <a:endParaRPr lang="en-US" sz="1850" dirty="0"/>
          </a:p>
        </p:txBody>
      </p:sp>
      <p:pic>
        <p:nvPicPr>
          <p:cNvPr id="7" name="Picture 6">
            <a:extLst>
              <a:ext uri="{FF2B5EF4-FFF2-40B4-BE49-F238E27FC236}">
                <a16:creationId xmlns:a16="http://schemas.microsoft.com/office/drawing/2014/main" id="{4948C87F-43A3-3B41-6907-C9CB61B68DB6}"/>
              </a:ext>
            </a:extLst>
          </p:cNvPr>
          <p:cNvPicPr>
            <a:picLocks noChangeAspect="1"/>
          </p:cNvPicPr>
          <p:nvPr/>
        </p:nvPicPr>
        <p:blipFill>
          <a:blip r:embed="rId3"/>
          <a:stretch>
            <a:fillRect/>
          </a:stretch>
        </p:blipFill>
        <p:spPr>
          <a:xfrm flipV="1">
            <a:off x="10559152" y="7348654"/>
            <a:ext cx="4071248" cy="88094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TotalTime>
  <Words>798</Words>
  <Application>Microsoft Office PowerPoint</Application>
  <PresentationFormat>Custom</PresentationFormat>
  <Paragraphs>68</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Source Sans Pro</vt:lpstr>
      <vt:lpstr>Source Serif Pro Semi Bold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Simranjeet kaur</cp:lastModifiedBy>
  <cp:revision>3</cp:revision>
  <dcterms:created xsi:type="dcterms:W3CDTF">2025-04-08T14:38:58Z</dcterms:created>
  <dcterms:modified xsi:type="dcterms:W3CDTF">2025-04-09T03:08:18Z</dcterms:modified>
</cp:coreProperties>
</file>